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6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0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5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FC42-17FD-4966-AF59-EF3D4BA534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F5FF7-B544-4788-A705-33763181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ypost.com/2021/11/04/illegal-immigrant-who-posed-as-teen-arraigned-in-florida-murde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adlinedetroit.com/articles?section=Colum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ronjohnson.senate.gov/services/images/FF44C5A5-040B-4D32-A72D-F05A19173A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26" y="737419"/>
            <a:ext cx="895964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11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8996" y="1229714"/>
          <a:ext cx="9963804" cy="4200330"/>
        </p:xfrm>
        <a:graphic>
          <a:graphicData uri="http://schemas.openxmlformats.org/drawingml/2006/table">
            <a:tbl>
              <a:tblPr/>
              <a:tblGrid>
                <a:gridCol w="4439320">
                  <a:extLst>
                    <a:ext uri="{9D8B030D-6E8A-4147-A177-3AD203B41FA5}">
                      <a16:colId xmlns:a16="http://schemas.microsoft.com/office/drawing/2014/main" val="3637707784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3694201919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3074105164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2582741167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4009103031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3105027659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464815720"/>
                    </a:ext>
                  </a:extLst>
                </a:gridCol>
                <a:gridCol w="789212">
                  <a:extLst>
                    <a:ext uri="{9D8B030D-6E8A-4147-A177-3AD203B41FA5}">
                      <a16:colId xmlns:a16="http://schemas.microsoft.com/office/drawing/2014/main" val="2873005776"/>
                    </a:ext>
                  </a:extLst>
                </a:gridCol>
              </a:tblGrid>
              <a:tr h="2800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Border Patrol Arrests of Aliens with Criminal Convictions by 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492459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421813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68575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Assault, battery, domestic violence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68228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Burglary, robbery, larceny, theft, fraud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032060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Driving under the influence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932165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Homicide, manslaughter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639114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Illegal drug possession, trafficking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63330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Illegal entry, re-entry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301419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Illegal weapons possession, transport, trafficking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651542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Sexual offenses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498341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 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673931"/>
                  </a:ext>
                </a:extLst>
              </a:tr>
              <a:tr h="2800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825417"/>
                  </a:ext>
                </a:extLst>
              </a:tr>
              <a:tr h="2800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 2022 runs October 01, 2021- September 30, 2022.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62546"/>
                  </a:ext>
                </a:extLst>
              </a:tr>
              <a:tr h="2800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*“Other” includes any conviction not included in the categories above.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45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15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Yery Noel Medina Ullo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79871"/>
            <a:ext cx="669505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01348" y="1548581"/>
            <a:ext cx="4852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i="0" dirty="0" smtClean="0">
                <a:solidFill>
                  <a:srgbClr val="000000"/>
                </a:solidFill>
                <a:effectLst/>
                <a:latin typeface="Franklin Gothic Demi Cond" panose="020B0706030402020204" pitchFamily="34" charset="0"/>
              </a:rPr>
              <a:t>Illegal immigrant who posed as teen arraigned in Florida murder</a:t>
            </a:r>
          </a:p>
          <a:p>
            <a:pPr fontAlgn="base"/>
            <a:r>
              <a:rPr lang="en-US" b="0" i="0" dirty="0" smtClean="0">
                <a:solidFill>
                  <a:srgbClr val="000000"/>
                </a:solidFill>
                <a:effectLst/>
                <a:latin typeface="Franklin Gothic Demi Cond" panose="020B0706030402020204" pitchFamily="34" charset="0"/>
              </a:rPr>
              <a:t>By </a:t>
            </a:r>
            <a:r>
              <a:rPr lang="en-US" b="0" i="0" u="none" strike="noStrike" dirty="0" smtClean="0">
                <a:solidFill>
                  <a:srgbClr val="C60800"/>
                </a:solidFill>
                <a:effectLst/>
                <a:latin typeface="Franklin Gothic Demi Cond" panose="020B0706030402020204" pitchFamily="34" charset="0"/>
                <a:hlinkClick r:id="rId3"/>
              </a:rPr>
              <a:t>Jorge Fitz-Gibbon</a:t>
            </a:r>
            <a:endParaRPr lang="en-US" b="0" i="0" dirty="0" smtClean="0">
              <a:solidFill>
                <a:srgbClr val="000000"/>
              </a:solidFill>
              <a:effectLst/>
              <a:latin typeface="Franklin Gothic Demi Cond" panose="020B0706030402020204" pitchFamily="34" charset="0"/>
            </a:endParaRPr>
          </a:p>
          <a:p>
            <a:pPr fontAlgn="base"/>
            <a:r>
              <a:rPr lang="en-US" b="0" i="0" dirty="0" smtClean="0">
                <a:solidFill>
                  <a:srgbClr val="000000"/>
                </a:solidFill>
                <a:effectLst/>
                <a:latin typeface="Franklin Gothic Demi Cond" panose="020B0706030402020204" pitchFamily="34" charset="0"/>
              </a:rPr>
              <a:t>November 4, 2021 </a:t>
            </a:r>
            <a:endParaRPr lang="en-US" b="0" i="0" dirty="0">
              <a:solidFill>
                <a:srgbClr val="000000"/>
              </a:solidFill>
              <a:effectLst/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7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b0ip7zd23b50.cloudfront.net/dims4/default/215051f/2147483647/crop/8192x3149%2B0%2B1103/resize/960x369%3E/quality/90/?url=http%3A%2F%2Fbloomberg-bna-brightspot.s3.amazonaws.com%2F9f%2F81%2Fee11450b4523b3befd8ab10473f5%2Funaccompanied-minors-migrants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85" y="2725429"/>
            <a:ext cx="91440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 rot="10800000" flipV="1">
            <a:off x="1260987" y="159538"/>
            <a:ext cx="8192729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59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 smtClean="0">
                <a:ln>
                  <a:noFill/>
                </a:ln>
                <a:solidFill>
                  <a:srgbClr val="292E31"/>
                </a:solidFill>
                <a:effectLst/>
                <a:latin typeface="AvenirNextMForBBG"/>
              </a:rPr>
              <a:t>U.S. Probes Trafficking of Teen Migrants for Poultry-Plant Work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AE3333"/>
                </a:solidFill>
                <a:effectLst/>
                <a:latin typeface="OpenSans"/>
              </a:rPr>
              <a:t>EXCLUSIVE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60656C"/>
                </a:solidFill>
                <a:effectLst/>
                <a:latin typeface="OpenSans"/>
              </a:rPr>
              <a:t>Aug. 19, 2021, 9:46 AM; Updated: Aug. 19, 2021, 5:36 PM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Sans"/>
              </a:rPr>
              <a:t>DOJ investigates alleged widespread labor trafficking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Sans"/>
              </a:rPr>
              <a:t>Comes amid increase of unaccompanied minors at border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8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cis.org/sites/default/files/2021-12/vaughan-deportations-f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529" y="671052"/>
            <a:ext cx="8502445" cy="53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2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2nyfqh3g1stw3.cloudfront.net/photos/Use_this_house_photo_526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806" y="907713"/>
            <a:ext cx="5794294" cy="32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27806" y="1165123"/>
            <a:ext cx="28685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cap="all" dirty="0" smtClean="0">
                <a:solidFill>
                  <a:srgbClr val="666666"/>
                </a:solidFill>
                <a:effectLst/>
                <a:latin typeface="Helvetica Neue"/>
                <a:hlinkClick r:id="rId3"/>
              </a:rPr>
              <a:t>COLUMN</a:t>
            </a:r>
            <a:endParaRPr lang="en-US" b="1" i="0" u="none" strike="noStrike" cap="all" dirty="0" smtClean="0">
              <a:solidFill>
                <a:srgbClr val="666666"/>
              </a:solidFill>
              <a:effectLst/>
              <a:latin typeface="Helvetica Neue"/>
            </a:endParaRPr>
          </a:p>
          <a:p>
            <a:r>
              <a:rPr lang="en-US" b="1" i="0" dirty="0" smtClean="0">
                <a:solidFill>
                  <a:srgbClr val="444444"/>
                </a:solidFill>
                <a:effectLst/>
                <a:latin typeface="bookmania"/>
              </a:rPr>
              <a:t>Is This Venezuelan In Metro Detroit An Asylum Seeker Or Suspected Terrorist?</a:t>
            </a:r>
            <a:endParaRPr lang="en-US" b="1" i="0" dirty="0">
              <a:solidFill>
                <a:srgbClr val="444444"/>
              </a:solidFill>
              <a:effectLst/>
              <a:latin typeface="bookman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6071" y="4468762"/>
            <a:ext cx="701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8B5E"/>
                </a:solidFill>
                <a:effectLst/>
                <a:latin typeface="Times New Roman" panose="02020603050405020304" pitchFamily="18" charset="0"/>
              </a:rPr>
              <a:t>Report: ICE Releases Border-Crossing Terrorist Suspect from Venezuela Despite FBI Recommendation</a:t>
            </a:r>
          </a:p>
          <a:p>
            <a:r>
              <a:rPr lang="en-US" b="0" i="0" dirty="0" smtClean="0">
                <a:solidFill>
                  <a:srgbClr val="3B617F"/>
                </a:solidFill>
                <a:effectLst/>
                <a:latin typeface="Times New Roman" panose="02020603050405020304" pitchFamily="18" charset="0"/>
              </a:rPr>
              <a:t>A Lebanon-born Venezuelan on the FBI’s terrorism </a:t>
            </a:r>
            <a:r>
              <a:rPr lang="en-US" b="0" i="0" dirty="0" err="1" smtClean="0">
                <a:solidFill>
                  <a:srgbClr val="3B617F"/>
                </a:solidFill>
                <a:effectLst/>
                <a:latin typeface="Times New Roman" panose="02020603050405020304" pitchFamily="18" charset="0"/>
              </a:rPr>
              <a:t>watchlist</a:t>
            </a:r>
            <a:r>
              <a:rPr lang="en-US" b="0" i="0" dirty="0" smtClean="0">
                <a:solidFill>
                  <a:srgbClr val="3B617F"/>
                </a:solidFill>
                <a:effectLst/>
                <a:latin typeface="Times New Roman" panose="02020603050405020304" pitchFamily="18" charset="0"/>
              </a:rPr>
              <a:t> due to “highly derogatory information” is free in Michigan</a:t>
            </a:r>
            <a:endParaRPr lang="en-US" b="0" i="0" dirty="0">
              <a:solidFill>
                <a:srgbClr val="3B617F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9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oreign-Born Population Hits Rec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26" y="1112011"/>
            <a:ext cx="5995219" cy="35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82212" y="4959977"/>
            <a:ext cx="8804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08B5E"/>
                </a:solidFill>
                <a:effectLst/>
                <a:latin typeface="Times New Roman" panose="02020603050405020304" pitchFamily="18" charset="0"/>
              </a:rPr>
              <a:t>Foreign-Born Population Hits Record 46.6 Million in January 2022</a:t>
            </a:r>
          </a:p>
          <a:p>
            <a:r>
              <a:rPr lang="en-US" sz="2400" b="0" i="0" dirty="0" smtClean="0">
                <a:solidFill>
                  <a:srgbClr val="3B617F"/>
                </a:solidFill>
                <a:effectLst/>
                <a:latin typeface="Times New Roman" panose="02020603050405020304" pitchFamily="18" charset="0"/>
              </a:rPr>
              <a:t>Census Bureau data shows the number of immigrants in the U.S. rebounded dramatically after declining through mid-2020</a:t>
            </a:r>
            <a:endParaRPr lang="en-US" sz="2400" b="0" i="0" dirty="0">
              <a:solidFill>
                <a:srgbClr val="3B617F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2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286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AvenirNextMForBBG</vt:lpstr>
      <vt:lpstr>bookmania</vt:lpstr>
      <vt:lpstr>Calibri</vt:lpstr>
      <vt:lpstr>Calibri Light</vt:lpstr>
      <vt:lpstr>Franklin Gothic Demi Cond</vt:lpstr>
      <vt:lpstr>Helvetica Neue</vt:lpstr>
      <vt:lpstr>OpenSans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Vaughan</dc:creator>
  <cp:lastModifiedBy>Jessica Vaughan</cp:lastModifiedBy>
  <cp:revision>7</cp:revision>
  <dcterms:created xsi:type="dcterms:W3CDTF">2022-03-05T01:36:35Z</dcterms:created>
  <dcterms:modified xsi:type="dcterms:W3CDTF">2022-03-05T03:04:42Z</dcterms:modified>
</cp:coreProperties>
</file>